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67662"/>
      </p:ext>
    </p:extLst>
  </p:cSld>
  <p:clrMapOvr>
    <a:masterClrMapping/>
  </p:clrMapOvr>
  <p:transition spd="slow" advClick="0" advTm="1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14300"/>
      </p:ext>
    </p:extLst>
  </p:cSld>
  <p:clrMapOvr>
    <a:masterClrMapping/>
  </p:clrMapOvr>
  <p:transition spd="slow" advClick="0" advTm="1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780740"/>
      </p:ext>
    </p:extLst>
  </p:cSld>
  <p:clrMapOvr>
    <a:masterClrMapping/>
  </p:clrMapOvr>
  <p:transition spd="slow" advClick="0" advTm="12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75951"/>
      </p:ext>
    </p:extLst>
  </p:cSld>
  <p:clrMapOvr>
    <a:masterClrMapping/>
  </p:clrMapOvr>
  <p:transition spd="slow" advClick="0" advTm="12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276450"/>
      </p:ext>
    </p:extLst>
  </p:cSld>
  <p:clrMapOvr>
    <a:masterClrMapping/>
  </p:clrMapOvr>
  <p:transition spd="slow" advClick="0" advTm="12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32725"/>
      </p:ext>
    </p:extLst>
  </p:cSld>
  <p:clrMapOvr>
    <a:masterClrMapping/>
  </p:clrMapOvr>
  <p:transition spd="slow" advClick="0" advTm="12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50864"/>
      </p:ext>
    </p:extLst>
  </p:cSld>
  <p:clrMapOvr>
    <a:masterClrMapping/>
  </p:clrMapOvr>
  <p:transition spd="slow" advClick="0" advTm="12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23580"/>
      </p:ext>
    </p:extLst>
  </p:cSld>
  <p:clrMapOvr>
    <a:masterClrMapping/>
  </p:clrMapOvr>
  <p:transition spd="slow" advClick="0" advTm="1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96353"/>
      </p:ext>
    </p:extLst>
  </p:cSld>
  <p:clrMapOvr>
    <a:masterClrMapping/>
  </p:clrMapOvr>
  <p:transition spd="slow" advClick="0" advTm="1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37007"/>
      </p:ext>
    </p:extLst>
  </p:cSld>
  <p:clrMapOvr>
    <a:masterClrMapping/>
  </p:clrMapOvr>
  <p:transition spd="slow" advClick="0" advTm="1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62949"/>
      </p:ext>
    </p:extLst>
  </p:cSld>
  <p:clrMapOvr>
    <a:masterClrMapping/>
  </p:clrMapOvr>
  <p:transition spd="slow" advClick="0" advTm="1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49239"/>
      </p:ext>
    </p:extLst>
  </p:cSld>
  <p:clrMapOvr>
    <a:masterClrMapping/>
  </p:clrMapOvr>
  <p:transition spd="slow" advClick="0" advTm="1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62937"/>
      </p:ext>
    </p:extLst>
  </p:cSld>
  <p:clrMapOvr>
    <a:masterClrMapping/>
  </p:clrMapOvr>
  <p:transition spd="slow" advClick="0" advTm="1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05565"/>
      </p:ext>
    </p:extLst>
  </p:cSld>
  <p:clrMapOvr>
    <a:masterClrMapping/>
  </p:clrMapOvr>
  <p:transition spd="slow" advClick="0" advTm="1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0053"/>
      </p:ext>
    </p:extLst>
  </p:cSld>
  <p:clrMapOvr>
    <a:masterClrMapping/>
  </p:clrMapOvr>
  <p:transition spd="slow" advClick="0" advTm="1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55681"/>
      </p:ext>
    </p:extLst>
  </p:cSld>
  <p:clrMapOvr>
    <a:masterClrMapping/>
  </p:clrMapOvr>
  <p:transition spd="slow" advClick="0" advTm="1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62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ransition spd="slow" advClick="0" advTm="12000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92440"/>
            <a:ext cx="9471218" cy="12878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b="1" dirty="0">
                <a:solidFill>
                  <a:srgbClr val="C0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Membership Pays</a:t>
            </a:r>
            <a:r>
              <a:rPr lang="en-US" sz="4800" b="1" dirty="0">
                <a:solidFill>
                  <a:srgbClr val="C0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800" b="1" dirty="0">
                <a:solidFill>
                  <a:srgbClr val="C0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3709115"/>
            <a:ext cx="9471218" cy="23322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HBA affinity programs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" y="340518"/>
            <a:ext cx="1571867" cy="143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59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8" y="2550015"/>
            <a:ext cx="8899301" cy="36060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Group Health Insurance </a:t>
            </a:r>
            <a:r>
              <a:rPr lang="en-US" sz="3200" dirty="0">
                <a:latin typeface="Arial Black" panose="020B0A04020102020204" pitchFamily="34" charset="0"/>
              </a:rPr>
              <a:t>– The ABC / HBA Health Trust is offering affordable insurance </a:t>
            </a:r>
            <a:r>
              <a:rPr lang="en-US" sz="3200" dirty="0" smtClean="0">
                <a:latin typeface="Arial Black" panose="020B0A04020102020204" pitchFamily="34" charset="0"/>
              </a:rPr>
              <a:t>options. </a:t>
            </a:r>
            <a:r>
              <a:rPr lang="en-US" sz="3200" dirty="0">
                <a:latin typeface="Arial Black" panose="020B0A04020102020204" pitchFamily="34" charset="0"/>
              </a:rPr>
              <a:t>Members can pool their resources through the Trust to provide health and welfare benefits similar to those available through very large employers.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" y="340518"/>
            <a:ext cx="1571867" cy="1434060"/>
          </a:xfrm>
          <a:prstGeom prst="rect">
            <a:avLst/>
          </a:prstGeom>
        </p:spPr>
      </p:pic>
      <p:pic>
        <p:nvPicPr>
          <p:cNvPr id="8194" name="Picture 2" descr="health trust 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163" y="1057548"/>
            <a:ext cx="4085046" cy="12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71283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" y="2550015"/>
            <a:ext cx="8937938" cy="350305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Discount Prescription Card</a:t>
            </a:r>
            <a:r>
              <a:rPr lang="en-US" sz="3200" b="1" dirty="0">
                <a:latin typeface="Arial Black" panose="020B0A04020102020204" pitchFamily="34" charset="0"/>
              </a:rPr>
              <a:t> </a:t>
            </a:r>
            <a:r>
              <a:rPr lang="en-US" sz="3200" dirty="0">
                <a:latin typeface="Arial Black" panose="020B0A04020102020204" pitchFamily="34" charset="0"/>
              </a:rPr>
              <a:t>- Save up to 75 percent on your prescription drugs with acceptance at 68,000 pharmacies nation-wide.  Michigan Rx Card is pre-activated for immediate savings with no paperwork to complete, no health restrictions and no usage limitations.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" y="340518"/>
            <a:ext cx="1571867" cy="1434060"/>
          </a:xfrm>
          <a:prstGeom prst="rect">
            <a:avLst/>
          </a:prstGeom>
        </p:spPr>
      </p:pic>
      <p:pic>
        <p:nvPicPr>
          <p:cNvPr id="10242" name="Picture 2" descr="R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94" y="1117344"/>
            <a:ext cx="3669798" cy="106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241212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0" y="2550015"/>
            <a:ext cx="8912180" cy="360608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Additional Affinity </a:t>
            </a:r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Programs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latin typeface="Arial Black" panose="020B0A04020102020204" pitchFamily="34" charset="0"/>
              </a:rPr>
              <a:t>– The National Association of Home Builders provides discounts from GM, </a:t>
            </a:r>
            <a:r>
              <a:rPr lang="en-US" sz="3200" dirty="0" smtClean="0">
                <a:latin typeface="Arial Black" panose="020B0A04020102020204" pitchFamily="34" charset="0"/>
              </a:rPr>
              <a:t>RAM, Dell</a:t>
            </a:r>
            <a:r>
              <a:rPr lang="en-US" sz="3200" dirty="0">
                <a:latin typeface="Arial Black" panose="020B0A04020102020204" pitchFamily="34" charset="0"/>
              </a:rPr>
              <a:t>, Verizon, Office Depot, UPS, FTD, </a:t>
            </a:r>
            <a:r>
              <a:rPr lang="en-US" sz="3200" dirty="0" smtClean="0">
                <a:latin typeface="Arial Black" panose="020B0A04020102020204" pitchFamily="34" charset="0"/>
              </a:rPr>
              <a:t>Hertz, Capitol One, Wyndham Hotels </a:t>
            </a:r>
            <a:r>
              <a:rPr lang="en-US" sz="3200" dirty="0">
                <a:latin typeface="Arial Black" panose="020B0A04020102020204" pitchFamily="34" charset="0"/>
              </a:rPr>
              <a:t>and many others.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" y="340518"/>
            <a:ext cx="1571867" cy="1434060"/>
          </a:xfrm>
          <a:prstGeom prst="rect">
            <a:avLst/>
          </a:prstGeom>
        </p:spPr>
      </p:pic>
      <p:pic>
        <p:nvPicPr>
          <p:cNvPr id="12290" name="Picture 2" descr="NAHB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59" y="725842"/>
            <a:ext cx="2355508" cy="160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0275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2021983"/>
            <a:ext cx="9169758" cy="340002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The Home Builders Association of Michigan (HBAM) has a multitude of programs, services and discounts that can help you run your business and save you money.  </a:t>
            </a:r>
            <a:r>
              <a:rPr lang="en-US" sz="46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More information at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" y="340518"/>
            <a:ext cx="1571867" cy="14340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35748" y="5553501"/>
            <a:ext cx="6943858" cy="111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www.hbaofmichigan.com</a:t>
            </a:r>
            <a:endParaRPr lang="en-US" sz="32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93999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1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7" y="2550016"/>
            <a:ext cx="9015211" cy="33742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Member Rebate Program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- Earn several hundred dollars for each house by informing us of the products you use when you close on a home or remodeling project. </a:t>
            </a:r>
            <a:r>
              <a:rPr lang="en-US" dirty="0" smtClean="0">
                <a:latin typeface="Arial Black" panose="020B0A04020102020204" pitchFamily="34" charset="0"/>
              </a:rPr>
              <a:t>The </a:t>
            </a:r>
            <a:r>
              <a:rPr lang="en-US" dirty="0">
                <a:latin typeface="Arial Black" panose="020B0A04020102020204" pitchFamily="34" charset="0"/>
              </a:rPr>
              <a:t>average rebate now exceeds $1,500 per participant.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" y="340518"/>
            <a:ext cx="1571867" cy="1434060"/>
          </a:xfrm>
          <a:prstGeom prst="rect">
            <a:avLst/>
          </a:prstGeom>
        </p:spPr>
      </p:pic>
      <p:pic>
        <p:nvPicPr>
          <p:cNvPr id="2050" name="Picture 2" descr="MemberRebateProgramLogo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34" y="545677"/>
            <a:ext cx="1952825" cy="186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850351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48" y="2550016"/>
            <a:ext cx="8886422" cy="33742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Discounted Workwear </a:t>
            </a:r>
            <a:r>
              <a:rPr lang="en-US" dirty="0">
                <a:latin typeface="Arial Black" panose="020B0A04020102020204" pitchFamily="34" charset="0"/>
              </a:rPr>
              <a:t>– Shop online at Getz’s and get special discounts on the work gear you need to get the job done.  </a:t>
            </a:r>
            <a:r>
              <a:rPr lang="en-US" dirty="0" err="1">
                <a:latin typeface="Arial Black" panose="020B0A04020102020204" pitchFamily="34" charset="0"/>
              </a:rPr>
              <a:t>Carhartt</a:t>
            </a:r>
            <a:r>
              <a:rPr lang="en-US" dirty="0">
                <a:latin typeface="Arial Black" panose="020B0A04020102020204" pitchFamily="34" charset="0"/>
              </a:rPr>
              <a:t>, Wrangler and Keen Utility are just a few of the brands that are discounted.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" y="340518"/>
            <a:ext cx="1571867" cy="1434060"/>
          </a:xfrm>
          <a:prstGeom prst="rect">
            <a:avLst/>
          </a:prstGeom>
        </p:spPr>
      </p:pic>
      <p:pic>
        <p:nvPicPr>
          <p:cNvPr id="3074" name="Picture 2" descr="GETZS-LOGO-BLKCLOSED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80" y="838306"/>
            <a:ext cx="3906357" cy="15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053166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158" y="2550016"/>
            <a:ext cx="8950816" cy="3374266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Superfleet</a:t>
            </a:r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 Gas Program</a:t>
            </a:r>
            <a:r>
              <a:rPr lang="en-US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dirty="0">
                <a:latin typeface="Arial Black" panose="020B0A04020102020204" pitchFamily="34" charset="0"/>
              </a:rPr>
              <a:t>- No charge fleet fueling program accepted nationwide with a 5 cents per gallon discount at all Speedway locations.  Additional features include custom billing, weekly reporting and online account </a:t>
            </a:r>
            <a:r>
              <a:rPr lang="en-US" dirty="0" smtClean="0">
                <a:latin typeface="Arial Black" panose="020B0A04020102020204" pitchFamily="34" charset="0"/>
              </a:rPr>
              <a:t>management.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" y="340518"/>
            <a:ext cx="1571867" cy="1434060"/>
          </a:xfrm>
          <a:prstGeom prst="rect">
            <a:avLst/>
          </a:prstGeom>
        </p:spPr>
      </p:pic>
      <p:pic>
        <p:nvPicPr>
          <p:cNvPr id="4098" name="Picture 2" descr="SuperFleet0613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628" y="1267747"/>
            <a:ext cx="3063021" cy="101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080370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17" y="2550015"/>
            <a:ext cx="9311427" cy="36060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Meijer Discount Savings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latin typeface="Arial Black" panose="020B0A04020102020204" pitchFamily="34" charset="0"/>
              </a:rPr>
              <a:t>- Build on Savings with </a:t>
            </a:r>
            <a:r>
              <a:rPr lang="en-US" sz="3200" dirty="0" smtClean="0">
                <a:latin typeface="Arial Black" panose="020B0A04020102020204" pitchFamily="34" charset="0"/>
              </a:rPr>
              <a:t>the Meijer </a:t>
            </a:r>
            <a:r>
              <a:rPr lang="en-US" sz="3200" dirty="0">
                <a:latin typeface="Arial Black" panose="020B0A04020102020204" pitchFamily="34" charset="0"/>
              </a:rPr>
              <a:t>exclusive discount of 10% off all general merchandise through </a:t>
            </a:r>
            <a:r>
              <a:rPr lang="en-US" sz="3200" dirty="0" err="1">
                <a:latin typeface="Arial Black" panose="020B0A04020102020204" pitchFamily="34" charset="0"/>
              </a:rPr>
              <a:t>MPerks</a:t>
            </a:r>
            <a:r>
              <a:rPr lang="en-US" sz="3200" dirty="0">
                <a:latin typeface="Arial Black" panose="020B0A0402010202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" y="340518"/>
            <a:ext cx="1571867" cy="1434060"/>
          </a:xfrm>
          <a:prstGeom prst="rect">
            <a:avLst/>
          </a:prstGeom>
        </p:spPr>
      </p:pic>
      <p:pic>
        <p:nvPicPr>
          <p:cNvPr id="5122" name="Picture 2" descr="LogoMeij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52" y="1169779"/>
            <a:ext cx="2992163" cy="12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7291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6" y="2550015"/>
            <a:ext cx="8873543" cy="36060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Property &amp; Casualty Insurance</a:t>
            </a:r>
            <a:r>
              <a:rPr lang="en-US" sz="3200" dirty="0">
                <a:latin typeface="Arial Black" panose="020B0A04020102020204" pitchFamily="34" charset="0"/>
              </a:rPr>
              <a:t> - Frankenmuth Mutual Insurance offers members a 10% discount on most lines and offers a rebate on the costs of subcontractor materials after an audit.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" y="340518"/>
            <a:ext cx="1571867" cy="1434060"/>
          </a:xfrm>
          <a:prstGeom prst="rect">
            <a:avLst/>
          </a:prstGeom>
        </p:spPr>
      </p:pic>
      <p:pic>
        <p:nvPicPr>
          <p:cNvPr id="6146" name="Picture 2" descr="Logo FrankenmuthIC 2in 3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49" y="1343814"/>
            <a:ext cx="3800852" cy="86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459830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368" y="2550015"/>
            <a:ext cx="8899301" cy="36060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Workers’ Compensation Insurance</a:t>
            </a: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>
                <a:latin typeface="Arial Black" panose="020B0A04020102020204" pitchFamily="34" charset="0"/>
              </a:rPr>
              <a:t>– Frankenmuth Mutual Insurance provides Workers' Compensation insurance for builders and contractors.  Policyholders enjoy free loss prevention and safety services offered by a team of professional consultants.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" y="340518"/>
            <a:ext cx="1571867" cy="1434060"/>
          </a:xfrm>
          <a:prstGeom prst="rect">
            <a:avLst/>
          </a:prstGeom>
        </p:spPr>
      </p:pic>
      <p:pic>
        <p:nvPicPr>
          <p:cNvPr id="6146" name="Picture 2" descr="Logo FrankenmuthIC 2in 30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49" y="1343814"/>
            <a:ext cx="3800852" cy="86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227591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0" y="2550015"/>
            <a:ext cx="8925059" cy="36060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College Tuition Discount </a:t>
            </a:r>
            <a:r>
              <a:rPr lang="en-US" sz="3200" dirty="0">
                <a:latin typeface="Arial Black" panose="020B0A04020102020204" pitchFamily="34" charset="0"/>
              </a:rPr>
              <a:t>– Davenport University offers a 20% tuition discount for all HBAM members, employees, spouses and dependents.  Earn a graduate, undergraduate or associate degree in business, technology or health.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6" y="340518"/>
            <a:ext cx="1571867" cy="1434060"/>
          </a:xfrm>
          <a:prstGeom prst="rect">
            <a:avLst/>
          </a:prstGeom>
        </p:spPr>
      </p:pic>
      <p:pic>
        <p:nvPicPr>
          <p:cNvPr id="7170" name="Picture 2" descr="Davenport Logo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27" y="518644"/>
            <a:ext cx="3356623" cy="193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46580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B2036"/>
      </a:accent1>
      <a:accent2>
        <a:srgbClr val="C0D8F1"/>
      </a:accent2>
      <a:accent3>
        <a:srgbClr val="438AD7"/>
      </a:accent3>
      <a:accent4>
        <a:srgbClr val="82B1E4"/>
      </a:accent4>
      <a:accent5>
        <a:srgbClr val="C0D8F1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</TotalTime>
  <Words>361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Tahoma</vt:lpstr>
      <vt:lpstr>Trebuchet MS</vt:lpstr>
      <vt:lpstr>Wingdings 3</vt:lpstr>
      <vt:lpstr>Facet</vt:lpstr>
      <vt:lpstr>Membership Pays </vt:lpstr>
      <vt:lpstr>PowerPoint Presentation</vt:lpstr>
      <vt:lpstr>Member Rebate Program - Earn several hundred dollars for each house by informing us of the products you use when you close on a home or remodeling project. The average rebate now exceeds $1,500 per participant.</vt:lpstr>
      <vt:lpstr>Discounted Workwear – Shop online at Getz’s and get special discounts on the work gear you need to get the job done.  Carhartt, Wrangler and Keen Utility are just a few of the brands that are discounted.  </vt:lpstr>
      <vt:lpstr>Superfleet Gas Program - No charge fleet fueling program accepted nationwide with a 5 cents per gallon discount at all Speedway locations.  Additional features include custom billing, weekly reporting and online account management.</vt:lpstr>
      <vt:lpstr>Meijer Discount Savings - Build on Savings with the Meijer exclusive discount of 10% off all general merchandise through MPerks. </vt:lpstr>
      <vt:lpstr>Property &amp; Casualty Insurance - Frankenmuth Mutual Insurance offers members a 10% discount on most lines and offers a rebate on the costs of subcontractor materials after an audit.  </vt:lpstr>
      <vt:lpstr>Workers’ Compensation Insurance – Frankenmuth Mutual Insurance provides Workers' Compensation insurance for builders and contractors.  Policyholders enjoy free loss prevention and safety services offered by a team of professional consultants.  </vt:lpstr>
      <vt:lpstr>College Tuition Discount – Davenport University offers a 20% tuition discount for all HBAM members, employees, spouses and dependents.  Earn a graduate, undergraduate or associate degree in business, technology or health. </vt:lpstr>
      <vt:lpstr>Group Health Insurance – The ABC / HBA Health Trust is offering affordable insurance options. Members can pool their resources through the Trust to provide health and welfare benefits similar to those available through very large employers.  </vt:lpstr>
      <vt:lpstr>Discount Prescription Card - Save up to 75 percent on your prescription drugs with acceptance at 68,000 pharmacies nation-wide.  Michigan Rx Card is pre-activated for immediate savings with no paperwork to complete, no health restrictions and no usage limitations. </vt:lpstr>
      <vt:lpstr>Additional Affinity Programs – The National Association of Home Builders provides discounts from GM, RAM, Dell, Verizon, Office Depot, UPS, FTD, Hertz, Capitol One, Wyndham Hotels and many others.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Affinity Programs</dc:title>
  <dc:creator>Diana Dixon</dc:creator>
  <cp:lastModifiedBy>Diana Dixon</cp:lastModifiedBy>
  <cp:revision>45</cp:revision>
  <dcterms:created xsi:type="dcterms:W3CDTF">2018-04-09T18:52:38Z</dcterms:created>
  <dcterms:modified xsi:type="dcterms:W3CDTF">2018-04-10T17:53:52Z</dcterms:modified>
</cp:coreProperties>
</file>